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58" r:id="rId18"/>
    <p:sldId id="257" r:id="rId19"/>
    <p:sldId id="259" r:id="rId20"/>
    <p:sldId id="260" r:id="rId21"/>
    <p:sldId id="283" r:id="rId22"/>
    <p:sldId id="261" r:id="rId23"/>
    <p:sldId id="262" r:id="rId24"/>
    <p:sldId id="264" r:id="rId25"/>
    <p:sldId id="263" r:id="rId26"/>
    <p:sldId id="282" r:id="rId27"/>
    <p:sldId id="281" r:id="rId28"/>
    <p:sldId id="265" r:id="rId29"/>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3696484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4093051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267269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2651158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1913541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3919111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3803912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2220175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1883605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780758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6D72E4E-C32A-4C7D-A192-8D5255D769C5}" type="datetimeFigureOut">
              <a:rPr lang="es-CO" smtClean="0"/>
              <a:t>30/01/2013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5717422F-BE5A-4F15-9B06-E43B76671779}" type="slidenum">
              <a:rPr lang="es-CO" smtClean="0"/>
              <a:t>‹Nº›</a:t>
            </a:fld>
            <a:endParaRPr lang="es-CO"/>
          </a:p>
        </p:txBody>
      </p:sp>
    </p:spTree>
    <p:extLst>
      <p:ext uri="{BB962C8B-B14F-4D97-AF65-F5344CB8AC3E}">
        <p14:creationId xmlns:p14="http://schemas.microsoft.com/office/powerpoint/2010/main" val="370560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D72E4E-C32A-4C7D-A192-8D5255D769C5}" type="datetimeFigureOut">
              <a:rPr lang="es-CO" smtClean="0"/>
              <a:t>30/01/2013</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17422F-BE5A-4F15-9B06-E43B76671779}" type="slidenum">
              <a:rPr lang="es-CO" smtClean="0"/>
              <a:t>‹Nº›</a:t>
            </a:fld>
            <a:endParaRPr lang="es-CO"/>
          </a:p>
        </p:txBody>
      </p:sp>
    </p:spTree>
    <p:extLst>
      <p:ext uri="{BB962C8B-B14F-4D97-AF65-F5344CB8AC3E}">
        <p14:creationId xmlns:p14="http://schemas.microsoft.com/office/powerpoint/2010/main" val="39903497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CO"/>
          </a:p>
        </p:txBody>
      </p:sp>
      <p:sp>
        <p:nvSpPr>
          <p:cNvPr id="3" name="2 Subtítulo"/>
          <p:cNvSpPr>
            <a:spLocks noGrp="1"/>
          </p:cNvSpPr>
          <p:nvPr>
            <p:ph type="subTitle" idx="1"/>
          </p:nvPr>
        </p:nvSpPr>
        <p:spPr/>
        <p:txBody>
          <a:bodyPr/>
          <a:lstStyle/>
          <a:p>
            <a:endParaRPr lang="es-CO"/>
          </a:p>
        </p:txBody>
      </p:sp>
      <p:pic>
        <p:nvPicPr>
          <p:cNvPr id="7170" name="Picture 2" descr="http://sphotos-a.ak.fbcdn.net/hphotos-ak-ash4/303687_405581962856964_53345811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9738"/>
            <a:ext cx="9144000" cy="731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902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7410" name="Picture 2" descr="http://sphotos-c.ak.fbcdn.net/hphotos-ak-snc6/735015_404206946327799_1066796346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77"/>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5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8434" name="Picture 2" descr="http://sphotos-b.ak.fbcdn.net/hphotos-ak-ash4/252019_404207149661112_206373155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60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656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9458" name="Picture 2" descr="http://sphotos-f.ak.fbcdn.net/hphotos-ak-prn1/148499_404207379661089_1515539060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99"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59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0482" name="Picture 2" descr="http://sphotos-c.ak.fbcdn.net/hphotos-ak-ash3/530323_404207602994400_1906833895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1743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1506" name="Picture 2" descr="http://sphotos-e.ak.fbcdn.net/hphotos-ak-snc6/206061_404207876327706_1167111878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854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2530" name="Picture 2" descr="http://sphotos-b.ak.fbcdn.net/hphotos-ak-snc7/427688_404208202994340_377703732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196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3554" name="Picture 2" descr="http://sphotos-c.ak.fbcdn.net/hphotos-ak-ash4/386685_404208579660969_430139578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27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800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050" name="Picture 2" descr="http://sphotos-h.ak.fbcdn.net/hphotos-ak-ash4/603244_407225476025946_771774438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792"/>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107504" y="4365104"/>
            <a:ext cx="4572000" cy="2308324"/>
          </a:xfrm>
          <a:prstGeom prst="rect">
            <a:avLst/>
          </a:prstGeom>
        </p:spPr>
        <p:txBody>
          <a:bodyPr>
            <a:spAutoFit/>
          </a:bodyPr>
          <a:lstStyle/>
          <a:p>
            <a:r>
              <a:rPr lang="es-CO" b="1" dirty="0">
                <a:solidFill>
                  <a:schemeClr val="bg1"/>
                </a:solidFill>
              </a:rPr>
              <a:t>El carbono 14 (14C ) es un isótopo radiactivo del carbono, es el mas conocido, tiene un periodo mucho mas largo, de 5730 años. Esta sustancia esta presente en los seres vivos y se desintegra tras su muerte. Por eso se usa para datar restos de seres vivos o hallazgos arqueológicos fabricados con materias primas naturales, como la madera.</a:t>
            </a:r>
          </a:p>
        </p:txBody>
      </p:sp>
    </p:spTree>
    <p:extLst>
      <p:ext uri="{BB962C8B-B14F-4D97-AF65-F5344CB8AC3E}">
        <p14:creationId xmlns:p14="http://schemas.microsoft.com/office/powerpoint/2010/main" val="159541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dirty="0"/>
          </a:p>
        </p:txBody>
      </p:sp>
      <p:pic>
        <p:nvPicPr>
          <p:cNvPr id="1026" name="Picture 2" descr="http://sphotos-a.ak.fbcdn.net/hphotos-ak-ash3/734182_407226162692544_21150762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179512" y="0"/>
            <a:ext cx="6768752" cy="2862322"/>
          </a:xfrm>
          <a:prstGeom prst="rect">
            <a:avLst/>
          </a:prstGeom>
        </p:spPr>
        <p:txBody>
          <a:bodyPr wrap="square">
            <a:spAutoFit/>
          </a:bodyPr>
          <a:lstStyle/>
          <a:p>
            <a:r>
              <a:rPr lang="es-CO" b="1" dirty="0">
                <a:solidFill>
                  <a:schemeClr val="bg1"/>
                </a:solidFill>
              </a:rPr>
              <a:t>Datación por carbono 14</a:t>
            </a:r>
            <a:r>
              <a:rPr lang="es-CO" b="1" dirty="0" smtClean="0">
                <a:solidFill>
                  <a:schemeClr val="bg1"/>
                </a:solidFill>
              </a:rPr>
              <a:t/>
            </a:r>
            <a:br>
              <a:rPr lang="es-CO" b="1" dirty="0" smtClean="0">
                <a:solidFill>
                  <a:schemeClr val="bg1"/>
                </a:solidFill>
              </a:rPr>
            </a:br>
            <a:r>
              <a:rPr lang="es-CO" b="1" dirty="0">
                <a:solidFill>
                  <a:schemeClr val="bg1"/>
                </a:solidFill>
              </a:rPr>
              <a:t>Los seres vivos toman constantemente carbono de la atmósfera, en forma de dióxido de carbono, y lo incorporan a sus tejidos. El carbono presente en la atmósfera contiene una pequeña parte de carbono radiactivo: el isótopo 14C. Mientras el ser está vivo, la proporción de 14C es la misma que en la atmósfera. Cuando muere, la cantidad de 14C disminuye paulatinamente con el tiempo (al ser radiactivo se desintegra de forma progresiva). De este modo, la proporción de 14C en un momento dado permite conocer cuanto hace que el </a:t>
            </a:r>
            <a:r>
              <a:rPr lang="es-CO" b="1" dirty="0" smtClean="0">
                <a:solidFill>
                  <a:schemeClr val="bg1"/>
                </a:solidFill>
              </a:rPr>
              <a:t>or</a:t>
            </a:r>
            <a:r>
              <a:rPr lang="es-CO" b="1" dirty="0">
                <a:solidFill>
                  <a:schemeClr val="bg1"/>
                </a:solidFill>
              </a:rPr>
              <a:t>ganismo ha muerto.</a:t>
            </a:r>
          </a:p>
        </p:txBody>
      </p:sp>
    </p:spTree>
    <p:extLst>
      <p:ext uri="{BB962C8B-B14F-4D97-AF65-F5344CB8AC3E}">
        <p14:creationId xmlns:p14="http://schemas.microsoft.com/office/powerpoint/2010/main" val="2171183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3074" name="Picture 2" descr="http://sphotos-c.ak.fbcdn.net/hphotos-ak-ash3/19411_407224336026060_1593106033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 y="0"/>
            <a:ext cx="9162256" cy="6879495"/>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1907704" y="116632"/>
            <a:ext cx="5256584" cy="830997"/>
          </a:xfrm>
          <a:prstGeom prst="rect">
            <a:avLst/>
          </a:prstGeom>
        </p:spPr>
        <p:txBody>
          <a:bodyPr wrap="square">
            <a:spAutoFit/>
          </a:bodyPr>
          <a:lstStyle/>
          <a:p>
            <a:r>
              <a:rPr lang="es-CO" sz="2400" b="1" dirty="0">
                <a:solidFill>
                  <a:schemeClr val="bg1"/>
                </a:solidFill>
              </a:rPr>
              <a:t>SAM haciendo su trabajo en Marte. </a:t>
            </a:r>
            <a:r>
              <a:rPr lang="es-CO" sz="2400" b="1" dirty="0" smtClean="0">
                <a:solidFill>
                  <a:schemeClr val="bg1"/>
                </a:solidFill>
              </a:rPr>
              <a:t/>
            </a:r>
            <a:br>
              <a:rPr lang="es-CO" sz="2400" b="1" dirty="0" smtClean="0">
                <a:solidFill>
                  <a:schemeClr val="bg1"/>
                </a:solidFill>
              </a:rPr>
            </a:br>
            <a:r>
              <a:rPr lang="es-CO" sz="2400" b="1" dirty="0">
                <a:solidFill>
                  <a:schemeClr val="bg1"/>
                </a:solidFill>
              </a:rPr>
              <a:t>Fotografía de la NASA</a:t>
            </a:r>
          </a:p>
        </p:txBody>
      </p:sp>
    </p:spTree>
    <p:extLst>
      <p:ext uri="{BB962C8B-B14F-4D97-AF65-F5344CB8AC3E}">
        <p14:creationId xmlns:p14="http://schemas.microsoft.com/office/powerpoint/2010/main" val="261328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5602" name="Picture 2" descr="http://sphotos-g.ak.fbcdn.net/hphotos-ak-prn1/63743_404102013004959_1117337707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8" y="0"/>
            <a:ext cx="9144000" cy="6856721"/>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1115616" y="5013176"/>
            <a:ext cx="7272808" cy="1754326"/>
          </a:xfrm>
          <a:prstGeom prst="rect">
            <a:avLst/>
          </a:prstGeom>
        </p:spPr>
        <p:txBody>
          <a:bodyPr wrap="square">
            <a:spAutoFit/>
          </a:bodyPr>
          <a:lstStyle/>
          <a:p>
            <a:pPr algn="ctr"/>
            <a:r>
              <a:rPr lang="es-CO" sz="3600" b="1" dirty="0">
                <a:solidFill>
                  <a:srgbClr val="FFFF00"/>
                </a:solidFill>
              </a:rPr>
              <a:t>SOMOS QUÍMICA, RESPIRAMOS QUÍMICA, ESTAMOS RODEADOS DE QUÍMICA: LA QUÍMICA VÍVELA</a:t>
            </a:r>
          </a:p>
        </p:txBody>
      </p:sp>
    </p:spTree>
    <p:extLst>
      <p:ext uri="{BB962C8B-B14F-4D97-AF65-F5344CB8AC3E}">
        <p14:creationId xmlns:p14="http://schemas.microsoft.com/office/powerpoint/2010/main" val="2066378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endParaRPr lang="es-CO"/>
          </a:p>
        </p:txBody>
      </p:sp>
      <p:sp>
        <p:nvSpPr>
          <p:cNvPr id="5" name="4 Marcador de contenido"/>
          <p:cNvSpPr>
            <a:spLocks noGrp="1"/>
          </p:cNvSpPr>
          <p:nvPr>
            <p:ph sz="half" idx="1"/>
          </p:nvPr>
        </p:nvSpPr>
        <p:spPr/>
        <p:txBody>
          <a:bodyPr>
            <a:normAutofit/>
          </a:bodyPr>
          <a:lstStyle/>
          <a:p>
            <a:endParaRPr lang="es-CO"/>
          </a:p>
        </p:txBody>
      </p:sp>
      <p:sp>
        <p:nvSpPr>
          <p:cNvPr id="6" name="5 Marcador de contenido"/>
          <p:cNvSpPr>
            <a:spLocks noGrp="1"/>
          </p:cNvSpPr>
          <p:nvPr>
            <p:ph sz="half" idx="2"/>
          </p:nvPr>
        </p:nvSpPr>
        <p:spPr>
          <a:xfrm>
            <a:off x="4648200" y="260648"/>
            <a:ext cx="4038600" cy="5865515"/>
          </a:xfrm>
        </p:spPr>
        <p:txBody>
          <a:bodyPr>
            <a:normAutofit/>
          </a:bodyPr>
          <a:lstStyle/>
          <a:p>
            <a:r>
              <a:rPr lang="es-CO" dirty="0"/>
              <a:t>El instrumento SAM del </a:t>
            </a:r>
            <a:r>
              <a:rPr lang="es-CO" dirty="0" err="1"/>
              <a:t>Curiosity</a:t>
            </a:r>
            <a:r>
              <a:rPr lang="es-CO" dirty="0"/>
              <a:t> es capaz de tomar una muestra de roca de Marte, el suelo o el aire y averiguar lo que está hecho. Además es capaz de identificar compuestos orgánicos (centrados </a:t>
            </a:r>
            <a:r>
              <a:rPr lang="es-CO" dirty="0" err="1"/>
              <a:t>principalemnte</a:t>
            </a:r>
            <a:r>
              <a:rPr lang="es-CO" dirty="0"/>
              <a:t> en el carbono) que contienen sustancias que podrían indicar que la vida.</a:t>
            </a:r>
          </a:p>
        </p:txBody>
      </p:sp>
      <p:pic>
        <p:nvPicPr>
          <p:cNvPr id="4098" name="Picture 2" descr="http://sphotos-d.ak.fbcdn.net/hphotos-ak-ash4/422188_407222696026224_194347188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5" y="260648"/>
            <a:ext cx="4583545" cy="6497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06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dirty="0"/>
          </a:p>
        </p:txBody>
      </p:sp>
      <p:sp>
        <p:nvSpPr>
          <p:cNvPr id="3" name="2 Marcador de contenido"/>
          <p:cNvSpPr>
            <a:spLocks noGrp="1"/>
          </p:cNvSpPr>
          <p:nvPr>
            <p:ph sz="half" idx="1"/>
          </p:nvPr>
        </p:nvSpPr>
        <p:spPr/>
        <p:txBody>
          <a:bodyPr/>
          <a:lstStyle/>
          <a:p>
            <a:endParaRPr lang="es-CO"/>
          </a:p>
        </p:txBody>
      </p:sp>
      <p:sp>
        <p:nvSpPr>
          <p:cNvPr id="4" name="3 Marcador de contenido"/>
          <p:cNvSpPr>
            <a:spLocks noGrp="1"/>
          </p:cNvSpPr>
          <p:nvPr>
            <p:ph sz="half" idx="2"/>
          </p:nvPr>
        </p:nvSpPr>
        <p:spPr/>
        <p:txBody>
          <a:bodyPr/>
          <a:lstStyle/>
          <a:p>
            <a:endParaRPr lang="es-CO"/>
          </a:p>
        </p:txBody>
      </p:sp>
      <p:sp>
        <p:nvSpPr>
          <p:cNvPr id="5" name="4 Rectángulo"/>
          <p:cNvSpPr/>
          <p:nvPr/>
        </p:nvSpPr>
        <p:spPr>
          <a:xfrm>
            <a:off x="4572000" y="260648"/>
            <a:ext cx="4572000" cy="6370975"/>
          </a:xfrm>
          <a:prstGeom prst="rect">
            <a:avLst/>
          </a:prstGeom>
        </p:spPr>
        <p:txBody>
          <a:bodyPr>
            <a:spAutoFit/>
          </a:bodyPr>
          <a:lstStyle/>
          <a:p>
            <a:pPr algn="just"/>
            <a:r>
              <a:rPr lang="es-CO" sz="2400" dirty="0"/>
              <a:t>La molécula causante de la halitosis o el olor de pies es la </a:t>
            </a:r>
            <a:r>
              <a:rPr lang="es-CO" sz="2400" dirty="0" smtClean="0"/>
              <a:t>misma </a:t>
            </a:r>
            <a:r>
              <a:rPr lang="es-CO" sz="2400" dirty="0"/>
              <a:t>que se emplea como aditivo para el gas de uso doméstico.</a:t>
            </a:r>
            <a:r>
              <a:rPr lang="es-CO" sz="2400" dirty="0" smtClean="0"/>
              <a:t/>
            </a:r>
            <a:br>
              <a:rPr lang="es-CO" sz="2400" dirty="0" smtClean="0"/>
            </a:br>
            <a:r>
              <a:rPr lang="es-CO" sz="2400" dirty="0"/>
              <a:t>Las bacterias provocan la descomposición de las proteínas, liberando aminoácidos que contienen azufre (</a:t>
            </a:r>
            <a:r>
              <a:rPr lang="es-CO" sz="2400" dirty="0" err="1"/>
              <a:t>cisteina</a:t>
            </a:r>
            <a:r>
              <a:rPr lang="es-CO" sz="2400" dirty="0"/>
              <a:t> y metionina) y que dan lugar a la formación del </a:t>
            </a:r>
            <a:r>
              <a:rPr lang="es-CO" sz="2400" dirty="0" err="1"/>
              <a:t>metilmercaptano</a:t>
            </a:r>
            <a:r>
              <a:rPr lang="es-CO" sz="2400" dirty="0"/>
              <a:t>. Esta sustancia es un gas responsable del mal olor y se utiliza para detectar rápidamente las fugas del gas doméstico (gas natural, propano o butano) por su característico olor a huevos podridos.</a:t>
            </a:r>
          </a:p>
        </p:txBody>
      </p:sp>
      <p:pic>
        <p:nvPicPr>
          <p:cNvPr id="28674" name="Picture 2" descr="http://sphotos-d.ak.fbcdn.net/hphotos-ak-snc6/734911_404078446340649_1744958958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98" y="1268760"/>
            <a:ext cx="4464496" cy="5370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355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endParaRPr lang="es-CO"/>
          </a:p>
        </p:txBody>
      </p:sp>
      <p:sp>
        <p:nvSpPr>
          <p:cNvPr id="9" name="8 Marcador de contenido"/>
          <p:cNvSpPr>
            <a:spLocks noGrp="1"/>
          </p:cNvSpPr>
          <p:nvPr>
            <p:ph sz="half" idx="1"/>
          </p:nvPr>
        </p:nvSpPr>
        <p:spPr>
          <a:xfrm>
            <a:off x="539552" y="1124744"/>
            <a:ext cx="8136904" cy="3697804"/>
          </a:xfrm>
        </p:spPr>
        <p:txBody>
          <a:bodyPr/>
          <a:lstStyle/>
          <a:p>
            <a:r>
              <a:rPr lang="es-CO" dirty="0"/>
              <a:t>La </a:t>
            </a:r>
            <a:r>
              <a:rPr lang="es-CO" dirty="0" err="1"/>
              <a:t>oxitocina</a:t>
            </a:r>
            <a:r>
              <a:rPr lang="es-CO" dirty="0"/>
              <a:t> ha llegado y es la hormona causante de esos pequeños detalles que hacen la vida mucho más agradable y la llenan de sorpresas como la ternura.</a:t>
            </a:r>
          </a:p>
        </p:txBody>
      </p:sp>
      <p:sp>
        <p:nvSpPr>
          <p:cNvPr id="10" name="9 Marcador de contenido"/>
          <p:cNvSpPr>
            <a:spLocks noGrp="1"/>
          </p:cNvSpPr>
          <p:nvPr>
            <p:ph sz="half" idx="2"/>
          </p:nvPr>
        </p:nvSpPr>
        <p:spPr/>
        <p:txBody>
          <a:bodyPr/>
          <a:lstStyle/>
          <a:p>
            <a:endParaRPr lang="es-CO" dirty="0"/>
          </a:p>
        </p:txBody>
      </p:sp>
      <p:pic>
        <p:nvPicPr>
          <p:cNvPr id="5122" name="Picture 2" descr="http://sphotos-a.ak.fbcdn.net/hphotos-ak-prn1/734193_405587939523033_69596722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645024"/>
            <a:ext cx="5476875" cy="240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195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dirty="0"/>
          </a:p>
        </p:txBody>
      </p:sp>
      <p:sp>
        <p:nvSpPr>
          <p:cNvPr id="3" name="2 Marcador de contenido"/>
          <p:cNvSpPr>
            <a:spLocks noGrp="1"/>
          </p:cNvSpPr>
          <p:nvPr>
            <p:ph sz="half" idx="1"/>
          </p:nvPr>
        </p:nvSpPr>
        <p:spPr>
          <a:xfrm>
            <a:off x="179512" y="260648"/>
            <a:ext cx="4316288" cy="5865515"/>
          </a:xfrm>
        </p:spPr>
        <p:txBody>
          <a:bodyPr>
            <a:normAutofit fontScale="85000" lnSpcReduction="20000"/>
          </a:bodyPr>
          <a:lstStyle/>
          <a:p>
            <a:r>
              <a:rPr lang="es-CO" dirty="0"/>
              <a:t>Recientemente, investigadores norteamericanos de la Universidad de Carolina del Norte, han descubierto que nuestra ternura está ligada a una hormona en particular: la </a:t>
            </a:r>
            <a:r>
              <a:rPr lang="es-CO" dirty="0" err="1"/>
              <a:t>oxitocina</a:t>
            </a:r>
            <a:r>
              <a:rPr lang="es-CO" dirty="0"/>
              <a:t>. Se sabe, desde hace bastante, que esta hormona está íntimamente vinculada con el instinto maternal. De hecho, cuando se inyecta a mujeres sin hijos, rápidamente empiezan a manifestar comportamientos maternales. Es también la causante de la secreción de leche por parte de las madres durante la lactancia materna.</a:t>
            </a:r>
          </a:p>
        </p:txBody>
      </p:sp>
      <p:sp>
        <p:nvSpPr>
          <p:cNvPr id="4" name="3 Marcador de contenido"/>
          <p:cNvSpPr>
            <a:spLocks noGrp="1"/>
          </p:cNvSpPr>
          <p:nvPr>
            <p:ph sz="half" idx="2"/>
          </p:nvPr>
        </p:nvSpPr>
        <p:spPr/>
        <p:txBody>
          <a:bodyPr>
            <a:normAutofit fontScale="85000" lnSpcReduction="20000"/>
          </a:bodyPr>
          <a:lstStyle/>
          <a:p>
            <a:endParaRPr lang="es-CO" dirty="0"/>
          </a:p>
        </p:txBody>
      </p:sp>
      <p:pic>
        <p:nvPicPr>
          <p:cNvPr id="6146" name="Picture 2" descr="C:\Users\Paola\Pictures\74297_405588926189601_1754560945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6805" y="404664"/>
            <a:ext cx="4762500" cy="6448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4401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CO" sz="2400" dirty="0"/>
              <a:t>El estrógeno es la hormona femenina responsable del sentimiento de satisfacción y felicidad en la mujer y tiene un papel protagonista en la conducta alimentadora y protectora del hogar de la mujer.</a:t>
            </a:r>
          </a:p>
        </p:txBody>
      </p:sp>
      <p:sp>
        <p:nvSpPr>
          <p:cNvPr id="3" name="2 Marcador de contenido"/>
          <p:cNvSpPr>
            <a:spLocks noGrp="1"/>
          </p:cNvSpPr>
          <p:nvPr>
            <p:ph sz="half" idx="1"/>
          </p:nvPr>
        </p:nvSpPr>
        <p:spPr/>
        <p:txBody>
          <a:bodyPr/>
          <a:lstStyle/>
          <a:p>
            <a:endParaRPr lang="es-CO" dirty="0"/>
          </a:p>
        </p:txBody>
      </p:sp>
      <p:sp>
        <p:nvSpPr>
          <p:cNvPr id="4" name="3 Marcador de contenido"/>
          <p:cNvSpPr>
            <a:spLocks noGrp="1"/>
          </p:cNvSpPr>
          <p:nvPr>
            <p:ph sz="half" idx="2"/>
          </p:nvPr>
        </p:nvSpPr>
        <p:spPr/>
        <p:txBody>
          <a:bodyPr/>
          <a:lstStyle/>
          <a:p>
            <a:endParaRPr lang="es-CO"/>
          </a:p>
        </p:txBody>
      </p:sp>
      <p:pic>
        <p:nvPicPr>
          <p:cNvPr id="9218" name="Picture 2" descr="http://sphotos-f.ak.fbcdn.net/hphotos-ak-snc6/226660_404579526290541_358049984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7553325" cy="5227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011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CO" sz="2400" dirty="0" smtClean="0"/>
              <a:t/>
            </a:r>
            <a:br>
              <a:rPr lang="es-CO" sz="2400" dirty="0" smtClean="0"/>
            </a:br>
            <a:r>
              <a:rPr lang="es-CO" sz="2400" dirty="0"/>
              <a:t>El estrógeno también ayuda a la memoria, lo que explicaría por qué tantas mujeres sufren problemas de memoria cuando alcanzan la menopausia, puesto que sus niveles de estrógeno disminuyen.</a:t>
            </a:r>
          </a:p>
        </p:txBody>
      </p:sp>
      <p:sp>
        <p:nvSpPr>
          <p:cNvPr id="3" name="2 Marcador de contenido"/>
          <p:cNvSpPr>
            <a:spLocks noGrp="1"/>
          </p:cNvSpPr>
          <p:nvPr>
            <p:ph sz="half" idx="1"/>
          </p:nvPr>
        </p:nvSpPr>
        <p:spPr/>
        <p:txBody>
          <a:bodyPr/>
          <a:lstStyle/>
          <a:p>
            <a:endParaRPr lang="es-CO" dirty="0"/>
          </a:p>
        </p:txBody>
      </p:sp>
      <p:sp>
        <p:nvSpPr>
          <p:cNvPr id="4" name="3 Marcador de contenido"/>
          <p:cNvSpPr>
            <a:spLocks noGrp="1"/>
          </p:cNvSpPr>
          <p:nvPr>
            <p:ph sz="half" idx="2"/>
          </p:nvPr>
        </p:nvSpPr>
        <p:spPr/>
        <p:txBody>
          <a:bodyPr/>
          <a:lstStyle/>
          <a:p>
            <a:endParaRPr lang="es-CO"/>
          </a:p>
        </p:txBody>
      </p:sp>
      <p:pic>
        <p:nvPicPr>
          <p:cNvPr id="8194" name="Picture 2" descr="http://sphotos-g.ak.fbcdn.net/hphotos-ak-ash4/307546_404580356290458_48788919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8280920" cy="5085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882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half" idx="1"/>
          </p:nvPr>
        </p:nvSpPr>
        <p:spPr/>
        <p:txBody>
          <a:bodyPr/>
          <a:lstStyle/>
          <a:p>
            <a:endParaRPr lang="es-CO"/>
          </a:p>
        </p:txBody>
      </p:sp>
      <p:sp>
        <p:nvSpPr>
          <p:cNvPr id="4" name="3 Marcador de contenido"/>
          <p:cNvSpPr>
            <a:spLocks noGrp="1"/>
          </p:cNvSpPr>
          <p:nvPr>
            <p:ph sz="half" idx="2"/>
          </p:nvPr>
        </p:nvSpPr>
        <p:spPr/>
        <p:txBody>
          <a:bodyPr/>
          <a:lstStyle/>
          <a:p>
            <a:endParaRPr lang="es-CO"/>
          </a:p>
        </p:txBody>
      </p:sp>
      <p:pic>
        <p:nvPicPr>
          <p:cNvPr id="27650" name="Picture 2" descr="http://sphotos-b.ak.fbcdn.net/hphotos-ak-prn1/545168_404080256340468_640306811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1" y="0"/>
            <a:ext cx="9144000" cy="6847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279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half" idx="1"/>
          </p:nvPr>
        </p:nvSpPr>
        <p:spPr/>
        <p:txBody>
          <a:bodyPr/>
          <a:lstStyle/>
          <a:p>
            <a:endParaRPr lang="es-CO"/>
          </a:p>
        </p:txBody>
      </p:sp>
      <p:sp>
        <p:nvSpPr>
          <p:cNvPr id="4" name="3 Marcador de contenido"/>
          <p:cNvSpPr>
            <a:spLocks noGrp="1"/>
          </p:cNvSpPr>
          <p:nvPr>
            <p:ph sz="half" idx="2"/>
          </p:nvPr>
        </p:nvSpPr>
        <p:spPr/>
        <p:txBody>
          <a:bodyPr/>
          <a:lstStyle/>
          <a:p>
            <a:endParaRPr lang="es-CO"/>
          </a:p>
        </p:txBody>
      </p:sp>
      <p:pic>
        <p:nvPicPr>
          <p:cNvPr id="26626" name="Picture 2" descr="http://sphotos-e.ak.fbcdn.net/hphotos-ak-ash4/196854_404080746340419_1353381082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8287"/>
          </a:xfrm>
          <a:prstGeom prst="rect">
            <a:avLst/>
          </a:prstGeom>
          <a:noFill/>
          <a:extLst>
            <a:ext uri="{909E8E84-426E-40DD-AFC4-6F175D3DCCD1}">
              <a14:hiddenFill xmlns:a14="http://schemas.microsoft.com/office/drawing/2010/main">
                <a:solidFill>
                  <a:srgbClr val="FFFFFF"/>
                </a:solidFill>
              </a14:hiddenFill>
            </a:ext>
          </a:extLst>
        </p:spPr>
      </p:pic>
      <p:sp>
        <p:nvSpPr>
          <p:cNvPr id="5" name="4 Rectángulo"/>
          <p:cNvSpPr/>
          <p:nvPr/>
        </p:nvSpPr>
        <p:spPr>
          <a:xfrm>
            <a:off x="4046601" y="189438"/>
            <a:ext cx="5133136" cy="707886"/>
          </a:xfrm>
          <a:prstGeom prst="rect">
            <a:avLst/>
          </a:prstGeom>
        </p:spPr>
        <p:txBody>
          <a:bodyPr wrap="none">
            <a:spAutoFit/>
          </a:bodyPr>
          <a:lstStyle/>
          <a:p>
            <a:r>
              <a:rPr lang="es-CO" sz="4000" dirty="0">
                <a:solidFill>
                  <a:schemeClr val="accent6">
                    <a:lumMod val="20000"/>
                    <a:lumOff val="80000"/>
                  </a:schemeClr>
                </a:solidFill>
              </a:rPr>
              <a:t>¿Qué haríamos sin ella?</a:t>
            </a:r>
          </a:p>
        </p:txBody>
      </p:sp>
    </p:spTree>
    <p:extLst>
      <p:ext uri="{BB962C8B-B14F-4D97-AF65-F5344CB8AC3E}">
        <p14:creationId xmlns:p14="http://schemas.microsoft.com/office/powerpoint/2010/main" val="4267994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half" idx="1"/>
          </p:nvPr>
        </p:nvSpPr>
        <p:spPr/>
        <p:txBody>
          <a:bodyPr/>
          <a:lstStyle/>
          <a:p>
            <a:endParaRPr lang="es-CO"/>
          </a:p>
        </p:txBody>
      </p:sp>
      <p:sp>
        <p:nvSpPr>
          <p:cNvPr id="4" name="3 Marcador de contenido"/>
          <p:cNvSpPr>
            <a:spLocks noGrp="1"/>
          </p:cNvSpPr>
          <p:nvPr>
            <p:ph sz="half" idx="2"/>
          </p:nvPr>
        </p:nvSpPr>
        <p:spPr/>
        <p:txBody>
          <a:bodyPr/>
          <a:lstStyle/>
          <a:p>
            <a:endParaRPr lang="es-CO"/>
          </a:p>
        </p:txBody>
      </p:sp>
      <p:pic>
        <p:nvPicPr>
          <p:cNvPr id="24578" name="Picture 2" descr="http://sphotos-b.ak.fbcdn.net/hphotos-ak-snc6/182174_404169962998164_595374607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0" y="-11686"/>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045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0242" name="Picture 2" descr="http://sphotos-e.ak.fbcdn.net/hphotos-ak-prn1/165070_404208896327604_1524711520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917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1266" name="Picture 2" descr="http://sphotos-h.ak.fbcdn.net/hphotos-ak-ash4/299597_404195249662302_1706867102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5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2290" name="Picture 2" descr="http://sphotos-a.ak.fbcdn.net/hphotos-ak-prn1/72201_404197486328745_199820038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563"/>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710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3314" name="Picture 2" descr="http://sphotos-e.ak.fbcdn.net/hphotos-ak-ash3/6356_404205656327928_1621208517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12"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772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4338" name="Picture 2" descr="http://sphotos-f.ak.fbcdn.net/hphotos-ak-ash4/227722_404206389661188_125033114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767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5362" name="Picture 2" descr="http://sphotos-g.ak.fbcdn.net/hphotos-ak-prn1/530392_404206626327831_1840805426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73" y="22983"/>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937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6386" name="Picture 2" descr="http://sphotos-e.ak.fbcdn.net/hphotos-ak-snc6/282937_404206829661144_94709513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69" y="-3302"/>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992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321</Words>
  <Application>Microsoft Office PowerPoint</Application>
  <PresentationFormat>Presentación en pantalla (4:3)</PresentationFormat>
  <Paragraphs>11</Paragraphs>
  <Slides>28</Slides>
  <Notes>0</Notes>
  <HiddenSlides>0</HiddenSlides>
  <MMClips>0</MMClips>
  <ScaleCrop>false</ScaleCrop>
  <HeadingPairs>
    <vt:vector size="4" baseType="variant">
      <vt:variant>
        <vt:lpstr>Tema</vt:lpstr>
      </vt:variant>
      <vt:variant>
        <vt:i4>1</vt:i4>
      </vt:variant>
      <vt:variant>
        <vt:lpstr>Títulos de diapositiva</vt:lpstr>
      </vt:variant>
      <vt:variant>
        <vt:i4>28</vt:i4>
      </vt:variant>
    </vt:vector>
  </HeadingPairs>
  <TitlesOfParts>
    <vt:vector size="29"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El estrógeno es la hormona femenina responsable del sentimiento de satisfacción y felicidad en la mujer y tiene un papel protagonista en la conducta alimentadora y protectora del hogar de la mujer.</vt:lpstr>
      <vt:lpstr> El estrógeno también ayuda a la memoria, lo que explicaría por qué tantas mujeres sufren problemas de memoria cuando alcanzan la menopausia, puesto que sus niveles de estrógeno disminuyen.</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Paola</dc:creator>
  <cp:lastModifiedBy>Paola</cp:lastModifiedBy>
  <cp:revision>7</cp:revision>
  <dcterms:created xsi:type="dcterms:W3CDTF">2013-01-30T19:39:21Z</dcterms:created>
  <dcterms:modified xsi:type="dcterms:W3CDTF">2013-01-30T20:43:52Z</dcterms:modified>
</cp:coreProperties>
</file>